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645920"/>
            <a:ext cx="8503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C8A153"/>
                </a:solidFill>
                <a:latin typeface="Arial"/>
              </a:defRPr>
            </a:pPr>
            <a:r>
              <a:t>MULTINEX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651760"/>
            <a:ext cx="8503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E8E8E8"/>
                </a:solidFill>
                <a:latin typeface="Arial"/>
              </a:defRPr>
            </a:pPr>
            <a:r>
              <a:t>Sovereign Memory Infrastructure for AI Agents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3474720"/>
            <a:ext cx="75895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73B8D4"/>
                </a:solidFill>
                <a:latin typeface="Arial"/>
              </a:defRPr>
            </a:pPr>
            <a:r>
              <a:t>Persistent, cryptographic memory for AI agents. VISA identity, mirrored vector storage,</a:t>
            </a:r>
            <a:br/>
            <a:r>
              <a:t>and constitutional governance — all running locally first.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4663440"/>
            <a:ext cx="758952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468880" y="4709160"/>
            <a:ext cx="7223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C8A153"/>
                </a:solidFill>
                <a:latin typeface="Arial"/>
              </a:defRPr>
            </a:pPr>
            <a:r>
              <a:t>285 passing tests (99% coverage)  •  130K LOC (TypeScript + Rust)  •  5 production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880" y="5029200"/>
            <a:ext cx="7223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C8A153"/>
                </a:solidFill>
                <a:latin typeface="Arial"/>
              </a:defRPr>
            </a:pPr>
            <a:r>
              <a:t>5-layer security pipeline  •  Mirrored vector RAID-1 (384d ↔ 1536d)  •  VISA protocol (Ed25519 + BASE L2)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73B8D4"/>
                </a:solidFill>
                <a:latin typeface="Arial"/>
              </a:defRPr>
            </a:pPr>
            <a:r>
              <a:t>The 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E8E8"/>
                </a:solidFill>
                <a:latin typeface="Arial"/>
              </a:defRPr>
            </a:pPr>
            <a:r>
              <a:t>Building sovereign AI infrastructure &amp; security for autonomous AI.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00400" y="1463040"/>
            <a:ext cx="5760720" cy="1188720"/>
          </a:xfrm>
          <a:prstGeom prst="roundRect">
            <a:avLst>
              <a:gd name="adj" fmla="val 5000"/>
            </a:avLst>
          </a:prstGeom>
          <a:solidFill>
            <a:srgbClr val="08141E"/>
          </a:solidFill>
          <a:ln w="12700">
            <a:solidFill>
              <a:srgbClr val="73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0" y="1508760"/>
            <a:ext cx="5760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73B8D4"/>
                </a:solidFill>
                <a:latin typeface="Arial"/>
              </a:defRPr>
            </a:pPr>
            <a:r>
              <a:t>$2M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2057400"/>
            <a:ext cx="5760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8E8E8"/>
                </a:solidFill>
                <a:latin typeface="Arial"/>
              </a:defRPr>
            </a:pPr>
            <a:r>
              <a:t>PRE-SEED 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2331720"/>
            <a:ext cx="5760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A8F98"/>
                </a:solidFill>
                <a:latin typeface="Arial"/>
              </a:defRPr>
            </a:pPr>
            <a:r>
              <a:t>$10M Post-Money Valuation • SAFE (Y Combinator Terms) • Q2 2026 Close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88036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73B8D4"/>
                </a:solidFill>
                <a:latin typeface="Arial"/>
              </a:defRPr>
            </a:pPr>
            <a:r>
              <a:t>📊 USE OF FUNDS (24 MONTHS)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200400"/>
            <a:ext cx="5486400" cy="8686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8640" y="3200400"/>
            <a:ext cx="54864" cy="868680"/>
          </a:xfrm>
          <a:prstGeom prst="rect">
            <a:avLst/>
          </a:prstGeom>
          <a:solidFill>
            <a:srgbClr val="73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33756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Product &amp; Engineering  —  $300K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65760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Infrastructure, security audits, platform hardening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324612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73B8D4"/>
                </a:solidFill>
                <a:latin typeface="Arial"/>
              </a:defRPr>
            </a:pPr>
            <a:r>
              <a:t>15%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59" y="3200400"/>
            <a:ext cx="5486400" cy="8686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309359" y="3200400"/>
            <a:ext cx="54864" cy="86868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333756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Market Exposure &amp; GTM  —  $700K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365760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Content, conferences (RSA, BlackHat), DevRel, PR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881359" y="324612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C8A153"/>
                </a:solidFill>
                <a:latin typeface="Arial"/>
              </a:defRPr>
            </a:pPr>
            <a:r>
              <a:t>35%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206240"/>
            <a:ext cx="5486400" cy="8686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48640" y="4206240"/>
            <a:ext cx="54864" cy="86868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434340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Compliance Standards  —  $500K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66344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HIPAA, SOC2 Type II, EU AI Act, legal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20640" y="4251959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10B981"/>
                </a:solidFill>
                <a:latin typeface="Arial"/>
              </a:defRPr>
            </a:pPr>
            <a:r>
              <a:t>25%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309359" y="4206240"/>
            <a:ext cx="5486400" cy="8686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309359" y="4206240"/>
            <a:ext cx="54864" cy="86868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92240" y="4343400"/>
            <a:ext cx="5120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Strategic Partnerships  —  $500K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663440"/>
            <a:ext cx="5120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AIUC research, AAPAA petition, enterprise pilots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881359" y="4251959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EF4444"/>
                </a:solidFill>
                <a:latin typeface="Arial"/>
              </a:defRPr>
            </a:pPr>
            <a:r>
              <a:t>25%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5394960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C8A153"/>
                </a:solidFill>
                <a:latin typeface="Arial"/>
              </a:defRPr>
            </a:pPr>
            <a:r>
              <a:t>🎯 24-MONTH MILESTONES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48640" y="5669280"/>
            <a:ext cx="2651760" cy="822960"/>
          </a:xfrm>
          <a:prstGeom prst="roundRect">
            <a:avLst>
              <a:gd name="adj" fmla="val 5000"/>
            </a:avLst>
          </a:prstGeom>
          <a:solidFill>
            <a:srgbClr val="14181E"/>
          </a:solidFill>
          <a:ln w="12700">
            <a:solidFill>
              <a:srgbClr val="2A2E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571500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C8A153"/>
                </a:solidFill>
                <a:latin typeface="Arial"/>
              </a:defRPr>
            </a:pPr>
            <a:r>
              <a:t>Q2 2026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594360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$50K MRR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21792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A8F98"/>
                </a:solidFill>
                <a:latin typeface="Arial"/>
              </a:defRPr>
            </a:pPr>
            <a:r>
              <a:t>5 enterprise pilots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383280" y="5669280"/>
            <a:ext cx="2651760" cy="822960"/>
          </a:xfrm>
          <a:prstGeom prst="roundRect">
            <a:avLst>
              <a:gd name="adj" fmla="val 5000"/>
            </a:avLst>
          </a:prstGeom>
          <a:solidFill>
            <a:srgbClr val="14181E"/>
          </a:solidFill>
          <a:ln w="12700">
            <a:solidFill>
              <a:srgbClr val="2A2E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383280" y="571500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C8A153"/>
                </a:solidFill>
                <a:latin typeface="Arial"/>
              </a:defRPr>
            </a:pPr>
            <a:r>
              <a:t>Q4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383280" y="594360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$200K MRR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383280" y="621792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A8F98"/>
                </a:solidFill>
                <a:latin typeface="Arial"/>
              </a:defRPr>
            </a:pPr>
            <a:r>
              <a:t>20 customers, HIPAA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17920" y="5669280"/>
            <a:ext cx="2651760" cy="822960"/>
          </a:xfrm>
          <a:prstGeom prst="roundRect">
            <a:avLst>
              <a:gd name="adj" fmla="val 5000"/>
            </a:avLst>
          </a:prstGeom>
          <a:solidFill>
            <a:srgbClr val="14181E"/>
          </a:solidFill>
          <a:ln w="12700">
            <a:solidFill>
              <a:srgbClr val="2A2E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217920" y="571500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C8A153"/>
                </a:solidFill>
                <a:latin typeface="Arial"/>
              </a:defRPr>
            </a:pPr>
            <a:r>
              <a:t>Q2 2027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17920" y="594360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$500K MRR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17920" y="621792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A8F98"/>
                </a:solidFill>
                <a:latin typeface="Arial"/>
              </a:defRPr>
            </a:pPr>
            <a:r>
              <a:t>Series A, SOC2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052560" y="5669280"/>
            <a:ext cx="2651760" cy="822960"/>
          </a:xfrm>
          <a:prstGeom prst="roundRect">
            <a:avLst>
              <a:gd name="adj" fmla="val 5000"/>
            </a:avLst>
          </a:prstGeom>
          <a:solidFill>
            <a:srgbClr val="14181E"/>
          </a:solidFill>
          <a:ln w="12700">
            <a:solidFill>
              <a:srgbClr val="2A2E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052560" y="571500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C8A153"/>
                </a:solidFill>
                <a:latin typeface="Arial"/>
              </a:defRPr>
            </a:pPr>
            <a:r>
              <a:t>Q4 2027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052560" y="594360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$2M MRR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052560" y="6217920"/>
            <a:ext cx="2651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A8F98"/>
                </a:solidFill>
                <a:latin typeface="Arial"/>
              </a:defRPr>
            </a:pPr>
            <a:r>
              <a:t>Path to profitability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C8A153"/>
                </a:solidFill>
                <a:latin typeface="Arial"/>
              </a:defRPr>
            </a:pPr>
            <a:r>
              <a:t>AI Adoption Hits a Trust Wall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0584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8E8E8"/>
                </a:solidFill>
                <a:latin typeface="Arial"/>
              </a:defRPr>
            </a:pPr>
            <a:r>
              <a:t>AI is already in the workflow. Security, compliance, and control are not.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828800"/>
            <a:ext cx="338328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9659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C8A153"/>
                </a:solidFill>
                <a:latin typeface="Arial"/>
              </a:defRPr>
            </a:pPr>
            <a:r>
              <a:t>Prompt Injection Is Everywhere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ChatGPT, Claude, Gemini, Perplexity, and coding copilots create new attack surfaces at the prompt layer.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89120" y="1828800"/>
            <a:ext cx="338328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0" y="19659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3B8D4"/>
                </a:solidFill>
                <a:latin typeface="Arial"/>
              </a:defRPr>
            </a:pPr>
            <a:r>
              <a:t>PII and IP Leak by Accident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28600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Employees paste customer data, secrets, and confidential strategy into consumer AI tools every day.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1828800"/>
            <a:ext cx="338328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0" y="19659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C8A153"/>
                </a:solidFill>
                <a:latin typeface="Arial"/>
              </a:defRPr>
            </a:pPr>
            <a:r>
              <a:t>Legal and Healthcare Are Blocked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228600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Regulated teams need client confidentiality, PHI protection, and audit evidence before adoption can scale.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3200400"/>
            <a:ext cx="338328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33375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3B8D4"/>
                </a:solidFill>
                <a:latin typeface="Arial"/>
              </a:defRPr>
            </a:pPr>
            <a:r>
              <a:t>No Unified Control Plane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365760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Point tools don't follow users across browser tabs, AI apps, or enterprise policy boundaries.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89120" y="3200400"/>
            <a:ext cx="338328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0" y="33375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C8A153"/>
                </a:solidFill>
                <a:latin typeface="Arial"/>
              </a:defRPr>
            </a:pPr>
            <a:r>
              <a:t>No Proof of What Happened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365760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Security teams lack receipts, traceability, and a clean path from user action to policy decision.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046720" y="3200400"/>
            <a:ext cx="338328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0" y="333756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3B8D4"/>
                </a:solidFill>
                <a:latin typeface="Arial"/>
              </a:defRPr>
            </a:pPr>
            <a:r>
              <a:t>AI Spend Stalls Without Trust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0" y="3657600"/>
            <a:ext cx="30175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The fastest-growing AI budget line is now governance, not just model access.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20" y="4754880"/>
            <a:ext cx="3383280" cy="7315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480060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C8A153"/>
                </a:solidFill>
                <a:latin typeface="Arial"/>
              </a:defRPr>
            </a:pPr>
            <a:r>
              <a:t>$10.2M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12064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Avg US breach cost — IBM 2025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389120" y="4754880"/>
            <a:ext cx="3383280" cy="7315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389120" y="480060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C8A153"/>
                </a:solidFill>
                <a:latin typeface="Arial"/>
              </a:defRPr>
            </a:pPr>
            <a:r>
              <a:t>94%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9120" y="512064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Orgs lack AI security strategy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46720" y="4754880"/>
            <a:ext cx="3383280" cy="7315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046720" y="480060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C8A153"/>
                </a:solidFill>
                <a:latin typeface="Arial"/>
              </a:defRPr>
            </a:pPr>
            <a:r>
              <a:t>$2T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46720" y="5120640"/>
            <a:ext cx="3383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AI expanding cyber TAM — McKinsey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57607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73B8D4"/>
                </a:solidFill>
                <a:latin typeface="Arial"/>
              </a:defRPr>
            </a:pPr>
            <a:r>
              <a:t>The first product you buy for AI is security.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C8A153"/>
                </a:solidFill>
                <a:latin typeface="Arial"/>
              </a:defRPr>
            </a:pPr>
            <a:r>
              <a:t>Multinex: Sovereign Memory for AI Agents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0584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E8E8"/>
                </a:solidFill>
                <a:latin typeface="Arial"/>
              </a:defRPr>
            </a:pPr>
            <a:r>
              <a:t>Agents forget everything between sessions. Multinex gives them persistent, cryptographic memory</a:t>
            </a:r>
            <a:br/>
            <a:r>
              <a:t>with VISA identity — deployed on Cloudflare Workers + Akash Network.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286000"/>
            <a:ext cx="2651760" cy="29260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2651760" cy="4572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46888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C8A153"/>
                </a:solidFill>
                <a:latin typeface="Arial"/>
              </a:defRPr>
            </a:pPr>
            <a:r>
              <a:t>IDENTITY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8346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VISA Protocol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20040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Ed25519 cryptographic agent identity with BASE L2 attestation. Every agent carries a signed passport.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2286000"/>
            <a:ext cx="2651760" cy="29260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383280" y="2286000"/>
            <a:ext cx="2651760" cy="45720"/>
          </a:xfrm>
          <a:prstGeom prst="rect">
            <a:avLst/>
          </a:prstGeom>
          <a:solidFill>
            <a:srgbClr val="73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46888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73B8D4"/>
                </a:solidFill>
                <a:latin typeface="Arial"/>
              </a:defRPr>
            </a:pPr>
            <a:r>
              <a:t>MEMORY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8346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Mirrored Vector RAID-1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6160" y="320040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Cross-dimension translation (384d ↔ 1536d) with parity guarantees. Qdrant + FalkorDB dual-writes via WAL.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2286000"/>
            <a:ext cx="2651760" cy="29260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17920" y="2286000"/>
            <a:ext cx="2651760" cy="457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46888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0B981"/>
                </a:solidFill>
                <a:latin typeface="Arial"/>
              </a:defRPr>
            </a:pPr>
            <a:r>
              <a:t>GOVERNANCE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8346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MODUS Constitution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Constitution-gated behavior enforced at runtime. Principal Architect authority + 5-layer security pipeline.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52560" y="2286000"/>
            <a:ext cx="2651760" cy="29260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052560" y="2286000"/>
            <a:ext cx="2651760" cy="4572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35440" y="246888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C8A153"/>
                </a:solidFill>
                <a:latin typeface="Arial"/>
              </a:defRPr>
            </a:pPr>
            <a:r>
              <a:t>DEPLOYMENT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35440" y="28346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E8E8E8"/>
                </a:solidFill>
                <a:latin typeface="Arial"/>
              </a:defRPr>
            </a:pPr>
            <a:r>
              <a:t>Local-First + Edge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5440" y="320040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Ollama on host → Docker runtime → Cloudflare Workers → Akash Network. Hysteresis lock at &lt;12 TPS.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66928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73B8D4"/>
                </a:solidFill>
                <a:latin typeface="Arial"/>
              </a:defRPr>
            </a:pPr>
            <a:r>
              <a:t>285 passing tests (99% coverage) • 130K LOC • 5 production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A153"/>
                </a:solidFill>
                <a:latin typeface="Arial"/>
              </a:defRPr>
            </a:pPr>
            <a:r>
              <a:t>Multinex Product Stack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1371600" y="1097280"/>
            <a:ext cx="941832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371600" y="1097280"/>
            <a:ext cx="64008" cy="822960"/>
          </a:xfrm>
          <a:prstGeom prst="rect">
            <a:avLst/>
          </a:prstGeom>
          <a:solidFill>
            <a:srgbClr val="73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118872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Aieges Shield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150876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Security scanner for AI configs. 365+ patterns, neural classifier, 35+ file types.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601200" y="1325880"/>
            <a:ext cx="914400" cy="3657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132588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73B8D4"/>
                </a:solidFill>
                <a:latin typeface="Arial"/>
              </a:defRPr>
            </a:pPr>
            <a:r>
              <a:t>ACQUIRE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371600" y="2057400"/>
            <a:ext cx="941832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371600" y="2057400"/>
            <a:ext cx="64008" cy="82296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645920" y="214884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Multinex Core (MemQ)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45920" y="246888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Sovereign memory infrastructure. VISA identity, mirrored vector RAID-1, MODUS constitution, 5-layer security.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601200" y="2286000"/>
            <a:ext cx="914400" cy="3657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0" y="228600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C8A153"/>
                </a:solidFill>
                <a:latin typeface="Arial"/>
              </a:defRPr>
            </a:pPr>
            <a:r>
              <a:t>RETAIN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371600" y="3017520"/>
            <a:ext cx="941832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371600" y="3017520"/>
            <a:ext cx="64008" cy="8229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20" y="310896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VISA Protocol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342900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Cryptographic agent identity on BASE L2. Ed25519 signatures, Airlock namespace isolation, tiered clearance.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601200" y="3246120"/>
            <a:ext cx="914400" cy="3657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0" y="324612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  <a:latin typeface="Arial"/>
              </a:defRPr>
            </a:pPr>
            <a:r>
              <a:t>GOVERN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371600" y="3977640"/>
            <a:ext cx="941832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371600" y="3977640"/>
            <a:ext cx="64008" cy="8229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645920" y="406908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Soul Journal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45920" y="438912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Memory distillation + OTel bridge. Converts telemetry into training corpus for sovereign Ollama models.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01200" y="4206240"/>
            <a:ext cx="914400" cy="3657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601200" y="420624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B82F6"/>
                </a:solidFill>
                <a:latin typeface="Arial"/>
              </a:defRPr>
            </a:pPr>
            <a:r>
              <a:t>LEARN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371600" y="4937760"/>
            <a:ext cx="941832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371600" y="4937760"/>
            <a:ext cx="64008" cy="82296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645920" y="5029200"/>
            <a:ext cx="5486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Edge Deployment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45920" y="5349240"/>
            <a:ext cx="6400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Cloudflare Workers + Akash Network. Local Ollama first, Docker runtime fallback, cloud escalation.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601200" y="5166360"/>
            <a:ext cx="914400" cy="3657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601200" y="516636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C8A153"/>
                </a:solidFill>
                <a:latin typeface="Arial"/>
              </a:defRPr>
            </a:pPr>
            <a:r>
              <a:t>SCALE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4400" y="60350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E8E8E8"/>
                </a:solidFill>
                <a:latin typeface="Arial"/>
              </a:defRPr>
            </a:pPr>
            <a:r>
              <a:t>Start with Shield (security) → Expand to MemQ (memory + identity) → Own the platform (governance + deployment)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A153"/>
                </a:solidFill>
                <a:latin typeface="Arial"/>
              </a:defRPr>
            </a:pPr>
            <a:r>
              <a:t>Market Opportunity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E8E8"/>
                </a:solidFill>
                <a:latin typeface="Arial"/>
              </a:defRPr>
            </a:pPr>
            <a:r>
              <a:t>AI Security is the fastest-growing segment in cybersecurity.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645920"/>
            <a:ext cx="3566160" cy="25603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C8A153"/>
                </a:solidFill>
                <a:latin typeface="Arial"/>
              </a:defRPr>
            </a:pPr>
            <a:r>
              <a:t>TOTAL ADDRESSABLE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1031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E8E8"/>
                </a:solidFill>
                <a:latin typeface="Arial"/>
              </a:defRPr>
            </a:pPr>
            <a:r>
              <a:t>$29B — AI Cybersecurity (2025)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65176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Full AI-in-cybersecurity market growing 22–24% CAGR. AI expanding total cyber TAM to $2T per McKinsey.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B5563"/>
                </a:solidFill>
                <a:latin typeface="Arial"/>
              </a:defRPr>
            </a:pPr>
            <a:r>
              <a:t>Precedence Research, Fortune Business Insights, McKinsey 2025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97679" y="1645920"/>
            <a:ext cx="3566160" cy="25603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80559" y="173736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73B8D4"/>
                </a:solidFill>
                <a:latin typeface="Arial"/>
              </a:defRPr>
            </a:pPr>
            <a:r>
              <a:t>SERVICEABLE ADDRESSABLE MARKET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59" y="21031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E8E8"/>
                </a:solidFill>
                <a:latin typeface="Arial"/>
              </a:defRPr>
            </a:pPr>
            <a:r>
              <a:t>$5.8B — AI Governance + Edge Security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59" y="265176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AI governance ($353M), LLM firewalls, browser/endpoint AI security, and regulated vertical AI compliance tools.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59" y="36576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B5563"/>
                </a:solidFill>
                <a:latin typeface="Arial"/>
              </a:defRPr>
            </a:pPr>
            <a:r>
              <a:t>Grand View Research, IMARC Group 2025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1645920"/>
            <a:ext cx="3566160" cy="25603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599" y="173736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0B981"/>
                </a:solidFill>
                <a:latin typeface="Arial"/>
              </a:defRPr>
            </a:pPr>
            <a:r>
              <a:t>SERVICEABLE OBTAINABLE MARKET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599" y="21031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E8E8"/>
                </a:solidFill>
                <a:latin typeface="Arial"/>
              </a:defRPr>
            </a:pPr>
            <a:r>
              <a:t>$820M — Browser-First AI Security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599" y="265176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Teams and enterprises buying browser extension + API gateway security for ChatGPT, Copilot, Claude, and Gemini.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599" y="36576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B5563"/>
                </a:solidFill>
                <a:latin typeface="Arial"/>
              </a:defRPr>
            </a:pPr>
            <a:r>
              <a:t>Multinex internal market model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4572000"/>
            <a:ext cx="11064240" cy="82296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46177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73B8D4"/>
                </a:solidFill>
                <a:latin typeface="Arial"/>
              </a:defRPr>
            </a:pPr>
            <a:r>
              <a:t>Market Validation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0" y="4617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8A153"/>
                </a:solidFill>
                <a:latin typeface="Arial"/>
              </a:defRPr>
            </a:pPr>
            <a:r>
              <a:t>$6.34B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57600" y="498348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AI security funding 2025 (3× YoY)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4617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8A153"/>
                </a:solidFill>
                <a:latin typeface="Arial"/>
              </a:defRPr>
            </a:pPr>
            <a:r>
              <a:t>$300M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498348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Lakera → Check Point exit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0" y="4617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C8A153"/>
                </a:solidFill>
                <a:latin typeface="Arial"/>
              </a:defRPr>
            </a:pPr>
            <a:r>
              <a:t>$400M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0" y="498348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Robust Intel → Cisco exit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C8A153"/>
                </a:solidFill>
                <a:latin typeface="Arial"/>
              </a:defRPr>
            </a:pPr>
            <a: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C8A153"/>
                </a:solidFill>
                <a:latin typeface="Arial"/>
              </a:defRPr>
            </a:pPr>
            <a:r>
              <a:t>AIEGES lands with broad access. The stack compounds the account.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8E8E8"/>
                </a:solidFill>
                <a:latin typeface="Arial"/>
              </a:defRPr>
            </a:pPr>
            <a:r>
              <a:t>Shield is both a B2C and B2B wedge. Once buyers trust the edge layer, Multinex expands into governed runtime, identity, memory, and autonomous control-plane spend.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1737360"/>
            <a:ext cx="2743200" cy="10972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37360"/>
            <a:ext cx="54864" cy="109728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874519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Individual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9456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$9.99/mo</a:t>
            </a:r>
            <a:br/>
            <a:r>
              <a:t>Personal browser and prompt protection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74720" y="1737360"/>
            <a:ext cx="2743200" cy="10972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474720" y="1737360"/>
            <a:ext cx="54864" cy="1097280"/>
          </a:xfrm>
          <a:prstGeom prst="rect">
            <a:avLst/>
          </a:prstGeom>
          <a:solidFill>
            <a:srgbClr val="73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0" y="1874519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Teams / Small Firms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0" y="219456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$550/mo</a:t>
            </a:r>
            <a:br/>
            <a:r>
              <a:t>Shared policy, governance, and auditability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017520"/>
            <a:ext cx="2743200" cy="10972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3017520"/>
            <a:ext cx="54864" cy="1097280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3154679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Mid-size Regional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47472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$2,699/mo</a:t>
            </a:r>
            <a:br/>
            <a:r>
              <a:t>Regional rollouts with centralized controls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474720" y="3017520"/>
            <a:ext cx="2743200" cy="109728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474720" y="3017520"/>
            <a:ext cx="54864" cy="1097280"/>
          </a:xfrm>
          <a:prstGeom prst="rect">
            <a:avLst/>
          </a:prstGeom>
          <a:solidFill>
            <a:srgbClr val="73B8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0" y="3154679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E8E8"/>
                </a:solidFill>
                <a:latin typeface="Arial"/>
              </a:defRPr>
            </a:pPr>
            <a:r>
              <a:t>Large 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0" y="3474720"/>
            <a:ext cx="2377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$9,499/mo + custom</a:t>
            </a:r>
            <a:br/>
            <a:r>
              <a:t>Network-scale, sovereign controls, dedicated support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15544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8E8E8"/>
                </a:solidFill>
                <a:latin typeface="Arial"/>
              </a:defRPr>
            </a:pPr>
            <a:r>
              <a:t>ENTERPRISE EXPANSION LADDER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0" y="2011680"/>
            <a:ext cx="5029200" cy="100584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214884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C8A153"/>
                </a:solidFill>
                <a:latin typeface="Arial"/>
              </a:defRPr>
            </a:pPr>
            <a:r>
              <a:t>VISA + Airlock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2468880"/>
            <a:ext cx="4663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Cryptographic identity, data governance, trust boundaries</a:t>
            </a:r>
            <a:br/>
            <a:r>
              <a:t>+$25K–$75K/yr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00800" y="3200400"/>
            <a:ext cx="5029200" cy="100584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583680" y="333756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73B8D4"/>
                </a:solidFill>
                <a:latin typeface="Arial"/>
              </a:defRPr>
            </a:pPr>
            <a:r>
              <a:t>Legion Governed Swarm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83680" y="3657600"/>
            <a:ext cx="4663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Compliance-centered shipping lane, audit-ready</a:t>
            </a:r>
            <a:br/>
            <a:r>
              <a:t>+$25K–$100K+/yr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0" y="4389120"/>
            <a:ext cx="5029200" cy="100584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583680" y="452628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  <a:latin typeface="Arial"/>
              </a:defRPr>
            </a:pPr>
            <a:r>
              <a:t>MemQ + M.A.R.S.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3680" y="4846320"/>
            <a:ext cx="4663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Memory, replay, runtime orchestration, autonomous control-plane</a:t>
            </a:r>
            <a:br/>
            <a:r>
              <a:t>→ Infrastructure spend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48640" y="5669280"/>
            <a:ext cx="11064240" cy="54864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1520" y="57150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8E8E8"/>
                </a:solidFill>
                <a:latin typeface="Arial"/>
              </a:defRPr>
            </a:pPr>
            <a:r>
              <a:t>Blended revenue velocity per enterprise account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0" y="57150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C8A153"/>
                </a:solidFill>
                <a:latin typeface="Arial"/>
              </a:defRPr>
            </a:pPr>
            <a:r>
              <a:t>$500K to $1M+ ACV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A153"/>
                </a:solidFill>
                <a:latin typeface="Arial"/>
              </a:defRPr>
            </a:pPr>
            <a:r>
              <a:t>Traction &amp; Launch Readiness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097280"/>
            <a:ext cx="2651760" cy="9144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C8A153"/>
                </a:solidFill>
                <a:latin typeface="Arial"/>
              </a:defRPr>
            </a:pPr>
            <a:r>
              <a:t>April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554480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Shield public launch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83280" y="1097280"/>
            <a:ext cx="2651760" cy="9144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383280" y="114300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73B8D4"/>
                </a:solidFill>
                <a:latin typeface="Arial"/>
              </a:defRPr>
            </a:pPr>
            <a:r>
              <a:t>285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3280" y="1554480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Passing tests (99%)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1097280"/>
            <a:ext cx="2651760" cy="9144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0" y="114300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10B981"/>
                </a:solidFill>
                <a:latin typeface="Arial"/>
              </a:defRPr>
            </a:pPr>
            <a:r>
              <a:t>130K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1554480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Lines of production code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52560" y="1097280"/>
            <a:ext cx="2651760" cy="9144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52560" y="114300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C8A153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0" y="1554480"/>
            <a:ext cx="2651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A8F98"/>
                </a:solidFill>
                <a:latin typeface="Arial"/>
              </a:defRPr>
            </a:pPr>
            <a:r>
              <a:t>Services ready to deploy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228600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73B8D4"/>
                </a:solidFill>
                <a:latin typeface="Arial"/>
              </a:defRPr>
            </a:pPr>
            <a:r>
              <a:t>LAUNCH TIMELINE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2651760"/>
            <a:ext cx="5943600" cy="685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2697479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8E8E8"/>
                </a:solidFill>
                <a:latin typeface="Arial"/>
              </a:defRPr>
            </a:pPr>
            <a:r>
              <a:t>Q1 2026 — Development Complete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29718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Core infrastructure built: munx-net, VISA protocol, 5-layer security pipeline.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0" y="27889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C8A153"/>
                </a:solidFill>
                <a:latin typeface="Arial"/>
              </a:defRPr>
            </a:pPr>
            <a:r>
              <a:t>✅ DONE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8640" y="3429000"/>
            <a:ext cx="5943600" cy="685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347472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8E8E8"/>
                </a:solidFill>
                <a:latin typeface="Arial"/>
              </a:defRPr>
            </a:pPr>
            <a:r>
              <a:t>Q2 2026 — Aieges Shield Launch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3749039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Public release: Chrome extension + Scanner daemon. First revenue wedge.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29200" y="35661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C8A153"/>
                </a:solidFill>
                <a:latin typeface="Arial"/>
              </a:defRPr>
            </a:pPr>
            <a:r>
              <a:t>🚀 APR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" y="4206240"/>
            <a:ext cx="5943600" cy="685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4251959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8E8E8"/>
                </a:solidFill>
                <a:latin typeface="Arial"/>
              </a:defRPr>
            </a:pPr>
            <a:r>
              <a:t>Q3 2026 — Enterprise Pilots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526279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10 pilot customers at $5K/mo → $50K MRR validation.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0" y="43434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C8A153"/>
                </a:solidFill>
                <a:latin typeface="Arial"/>
              </a:defRPr>
            </a:pPr>
            <a:r>
              <a:t>$50K TARGET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48640" y="4983479"/>
            <a:ext cx="5943600" cy="685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5029199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8E8E8"/>
                </a:solidFill>
                <a:latin typeface="Arial"/>
              </a:defRPr>
            </a:pPr>
            <a:r>
              <a:t>Q4 2026 — Legion + VISA Expansion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303519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Full platform rollout. Identity + orchestration expand ACV.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9200" y="512064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C8A153"/>
                </a:solidFill>
                <a:latin typeface="Arial"/>
              </a:defRPr>
            </a:pPr>
            <a:r>
              <a:t>$200K TARGET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0" y="22860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0B981"/>
                </a:solidFill>
                <a:latin typeface="Arial"/>
              </a:defRPr>
            </a:pPr>
            <a:r>
              <a:t>SHIPPED PROOF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858000" y="2651760"/>
            <a:ext cx="237744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995160" y="27432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0B981"/>
                </a:solidFill>
                <a:latin typeface="Arial"/>
              </a:defRPr>
            </a:pPr>
            <a:r>
              <a:t>285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95160" y="310896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0B981"/>
                </a:solidFill>
                <a:latin typeface="Arial"/>
              </a:defRPr>
            </a:pPr>
            <a:r>
              <a:t>Passing tests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95160" y="338328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A8F98"/>
                </a:solidFill>
                <a:latin typeface="Arial"/>
              </a:defRPr>
            </a:pPr>
            <a:r>
              <a:t>99% coverage across all 5 services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9418320" y="2651760"/>
            <a:ext cx="237744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555480" y="27432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73B8D4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555480" y="310896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73B8D4"/>
                </a:solidFill>
                <a:latin typeface="Arial"/>
              </a:defRPr>
            </a:pPr>
            <a:r>
              <a:t>Production services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555480" y="338328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A8F98"/>
                </a:solidFill>
                <a:latin typeface="Arial"/>
              </a:defRPr>
            </a:pPr>
            <a:r>
              <a:t>Gateway, Edge Slurper, Soul Journal, VISA, Workers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858000" y="4023360"/>
            <a:ext cx="237744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995160" y="41148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0B981"/>
                </a:solidFill>
                <a:latin typeface="Arial"/>
              </a:defRPr>
            </a:pPr>
            <a:r>
              <a:t>365+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95160" y="448056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0B981"/>
                </a:solidFill>
                <a:latin typeface="Arial"/>
              </a:defRPr>
            </a:pPr>
            <a:r>
              <a:t>Threat patterns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95160" y="475488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A8F98"/>
                </a:solidFill>
                <a:latin typeface="Arial"/>
              </a:defRPr>
            </a:pPr>
            <a:r>
              <a:t>Aieges Shield classifier with neural escalation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9418320" y="4023360"/>
            <a:ext cx="2377440" cy="118872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555480" y="411480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73B8D4"/>
                </a:solidFill>
                <a:latin typeface="Arial"/>
              </a:defRPr>
            </a:pPr>
            <a:r>
              <a:t>5-layer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555480" y="448056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73B8D4"/>
                </a:solidFill>
                <a:latin typeface="Arial"/>
              </a:defRPr>
            </a:pPr>
            <a:r>
              <a:t>Security pipeline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555480" y="475488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A8F98"/>
                </a:solidFill>
                <a:latin typeface="Arial"/>
              </a:defRPr>
            </a:pPr>
            <a:r>
              <a:t>Sanitizer → Isolation → Constitution → Tier Guard → Output Validator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858000" y="5486400"/>
            <a:ext cx="4937760" cy="640080"/>
          </a:xfrm>
          <a:prstGeom prst="roundRect">
            <a:avLst>
              <a:gd name="adj" fmla="val 5000"/>
            </a:avLst>
          </a:prstGeom>
          <a:solidFill>
            <a:srgbClr val="0A1A12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858000" y="5486400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0B981"/>
                </a:solidFill>
                <a:latin typeface="Arial"/>
              </a:defRPr>
            </a:pPr>
            <a:r>
              <a:t>🚀 LAUNCHING APRIL 1, 2026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858000" y="5806440"/>
            <a:ext cx="4937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E8E8E8"/>
                </a:solidFill>
                <a:latin typeface="Arial"/>
              </a:defRPr>
            </a:pPr>
            <a:r>
              <a:t>Aieges Shield is production-ready. First revenue wedge.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943600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73B8D4"/>
                </a:solidFill>
                <a:latin typeface="Arial"/>
              </a:defRPr>
            </a:pPr>
            <a:r>
              <a:t>Code complete. Tests passing. Launching April 1.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A153"/>
                </a:solidFill>
                <a:latin typeface="Arial"/>
              </a:defRPr>
            </a:pPr>
            <a:r>
              <a:t>Competitive Landscape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2296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E8E8"/>
                </a:solidFill>
                <a:latin typeface="Arial"/>
              </a:defRPr>
            </a:pPr>
            <a:r>
              <a:t>Two top competitors just got acquired. The market is ours to define.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A8F98"/>
                </a:solidFill>
                <a:latin typeface="Arial"/>
              </a:defRPr>
            </a:pPr>
            <a:r>
              <a:t>CAPABILITY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60320" y="1554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A8F98"/>
                </a:solidFill>
                <a:latin typeface="Arial"/>
              </a:defRPr>
            </a:pPr>
            <a:r>
              <a:t>MULTINEX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06240" y="1554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A8F98"/>
                </a:solidFill>
                <a:latin typeface="Arial"/>
              </a:defRPr>
            </a:pPr>
            <a:r>
              <a:t>PROMPT SEC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1554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A8F98"/>
                </a:solidFill>
                <a:latin typeface="Arial"/>
              </a:defRPr>
            </a:pPr>
            <a:r>
              <a:t>NOMA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1554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A8F98"/>
                </a:solidFill>
                <a:latin typeface="Arial"/>
              </a:defRPr>
            </a:pPr>
            <a:r>
              <a:t>CHECK PT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0" y="1554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8A8F98"/>
                </a:solidFill>
                <a:latin typeface="Arial"/>
              </a:defRPr>
            </a:pPr>
            <a:r>
              <a:t>CREDO AI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1920240"/>
            <a:ext cx="9875520" cy="411480"/>
          </a:xfrm>
          <a:prstGeom prst="roundRect">
            <a:avLst>
              <a:gd name="adj" fmla="val 5000"/>
            </a:avLst>
          </a:prstGeom>
          <a:solidFill>
            <a:srgbClr val="0E121A"/>
          </a:solidFill>
          <a:ln w="12700">
            <a:solidFill>
              <a:srgbClr val="0E12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Browser Extension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0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52160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98079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0" y="19659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API Gateway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60320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06240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852160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98079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0" y="24231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14400" y="2834640"/>
            <a:ext cx="9875520" cy="411480"/>
          </a:xfrm>
          <a:prstGeom prst="roundRect">
            <a:avLst>
              <a:gd name="adj" fmla="val 5000"/>
            </a:avLst>
          </a:prstGeom>
          <a:solidFill>
            <a:srgbClr val="0E121A"/>
          </a:solidFill>
          <a:ln w="12700">
            <a:solidFill>
              <a:srgbClr val="0E12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28803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Open Source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60320" y="28803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240" y="28803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52160" y="28803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98079" y="28803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0" y="28803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" y="3337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Self-Hosted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60320" y="3337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06240" y="3337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52160" y="3337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98079" y="3337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59E0B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44000" y="3337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914400" y="3749039"/>
            <a:ext cx="9875520" cy="411480"/>
          </a:xfrm>
          <a:prstGeom prst="roundRect">
            <a:avLst>
              <a:gd name="adj" fmla="val 5000"/>
            </a:avLst>
          </a:prstGeom>
          <a:solidFill>
            <a:srgbClr val="0E121A"/>
          </a:solidFill>
          <a:ln w="12700">
            <a:solidFill>
              <a:srgbClr val="0E12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14400" y="37947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Memory Layer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560320" y="37947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06240" y="37947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52160" y="37947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498079" y="37947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44000" y="37947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" y="42519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Agent Runtime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60320" y="42519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206240" y="42519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852160" y="42519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59E0B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98079" y="42519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59E0B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144000" y="42519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8F98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914400" y="4663440"/>
            <a:ext cx="9875520" cy="411480"/>
          </a:xfrm>
          <a:prstGeom prst="roundRect">
            <a:avLst>
              <a:gd name="adj" fmla="val 5000"/>
            </a:avLst>
          </a:prstGeom>
          <a:solidFill>
            <a:srgbClr val="0E121A"/>
          </a:solidFill>
          <a:ln w="12700">
            <a:solidFill>
              <a:srgbClr val="0E12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14400" y="47091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Governance/Audit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60320" y="47091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206240" y="47091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59E0B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52160" y="47091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498079" y="47091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59E0B"/>
                </a:solidFill>
                <a:latin typeface="Arial"/>
              </a:defRPr>
            </a:pPr>
            <a:r>
              <a:t>⚡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144000" y="47091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14400" y="51663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A8F98"/>
                </a:solidFill>
                <a:latin typeface="Arial"/>
              </a:defRPr>
            </a:pPr>
            <a:r>
              <a:t>Entry Price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60320" y="51663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E8E8"/>
                </a:solidFill>
                <a:latin typeface="Arial"/>
              </a:defRPr>
            </a:pPr>
            <a:r>
              <a:t>$9.99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206240" y="51663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E8E8"/>
                </a:solidFill>
                <a:latin typeface="Arial"/>
              </a:defRPr>
            </a:pPr>
            <a:r>
              <a:t>$500+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852160" y="51663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E8E8"/>
                </a:solidFill>
                <a:latin typeface="Arial"/>
              </a:defRPr>
            </a:pPr>
            <a:r>
              <a:t>Custom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498079" y="51663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E8E8"/>
                </a:solidFill>
                <a:latin typeface="Arial"/>
              </a:defRPr>
            </a:pPr>
            <a:r>
              <a:t>Custom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144000" y="5166359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E8E8"/>
                </a:solidFill>
                <a:latin typeface="Arial"/>
              </a:defRPr>
            </a:pPr>
            <a:r>
              <a:t>Custom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31520" y="566928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73B8D4"/>
                </a:solidFill>
                <a:latin typeface="Arial"/>
              </a:defRPr>
            </a:pPr>
            <a:r>
              <a:t>Only platform with browser extension + API gateway + memory layer + open source.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1520" y="60350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A8F98"/>
                </a:solidFill>
                <a:latin typeface="Arial"/>
              </a:defRPr>
            </a:pPr>
            <a:r>
              <a:t>Two category leaders validated the space at $300M+ exits, then went inside incumbents. We remain the independent, startup-speed alternative.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E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C8A153"/>
                </a:solidFill>
                <a:latin typeface="Arial"/>
              </a:defRPr>
            </a:pPr>
            <a:r>
              <a:t>Founding Team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05840"/>
            <a:ext cx="731520" cy="36576"/>
          </a:xfrm>
          <a:prstGeom prst="rect">
            <a:avLst/>
          </a:prstGeom>
          <a:solidFill>
            <a:srgbClr val="C8A15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3566160" cy="4114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chr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554480"/>
            <a:ext cx="1463040" cy="14630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32004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E8E8"/>
                </a:solidFill>
                <a:latin typeface="Arial"/>
              </a:defRPr>
            </a:pPr>
            <a:r>
              <a:t>Christopher Rijos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C8A153"/>
                </a:solidFill>
                <a:latin typeface="Arial"/>
              </a:defRPr>
            </a:pPr>
            <a:r>
              <a:t>Principal Architect &amp; Founder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4023360"/>
            <a:ext cx="3017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• Former founder/president Warp Industries Inc. (AI Cloud Orchestration)</a:t>
            </a:r>
            <a:br/>
            <a:r>
              <a:t>• Ex-Principal SWE Ahold Delhaize, Founding Engineer Kodex (a16z-backed)</a:t>
            </a:r>
            <a:br/>
            <a:r>
              <a:t>• AI Redteaming Engineer Mercor, Web3 Farcaster Contributor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1371600"/>
            <a:ext cx="3566160" cy="4114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jamaal-barnet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0679" y="1554480"/>
            <a:ext cx="1463040" cy="14630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0" y="32004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E8E8"/>
                </a:solidFill>
                <a:latin typeface="Arial"/>
              </a:defRPr>
            </a:pPr>
            <a:r>
              <a:t>Jamaal Barnett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566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73B8D4"/>
                </a:solidFill>
                <a:latin typeface="Arial"/>
              </a:defRPr>
            </a:pPr>
            <a:r>
              <a:t>Core Team (Frontend &amp; Community)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3440" y="4023360"/>
            <a:ext cx="3017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• Decade of expertise in React, Angular, TypeScript, Ionic ecosystems</a:t>
            </a:r>
            <a:br/>
            <a:r>
              <a:t>• Full SDLC mastery from architecture to deployment</a:t>
            </a:r>
            <a:br/>
            <a:r>
              <a:t>• Developer relations + community growth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371600"/>
            <a:ext cx="3566160" cy="4114800"/>
          </a:xfrm>
          <a:prstGeom prst="roundRect">
            <a:avLst>
              <a:gd name="adj" fmla="val 5000"/>
            </a:avLst>
          </a:prstGeom>
          <a:solidFill>
            <a:srgbClr val="12161E"/>
          </a:solidFill>
          <a:ln w="12700">
            <a:solidFill>
              <a:srgbClr val="1E23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5" name="Picture 14" descr="shanno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1160" y="1554480"/>
            <a:ext cx="1463040" cy="146304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12480" y="32004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E8E8"/>
                </a:solidFill>
                <a:latin typeface="Arial"/>
              </a:defRPr>
            </a:pPr>
            <a:r>
              <a:t>Shannon O'Brien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566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0B981"/>
                </a:solidFill>
                <a:latin typeface="Arial"/>
              </a:defRPr>
            </a:pPr>
            <a:r>
              <a:t>Core Team (Legal &amp; Compliance)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03920" y="4023360"/>
            <a:ext cx="30175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A8F98"/>
                </a:solidFill>
                <a:latin typeface="Arial"/>
              </a:defRPr>
            </a:pPr>
            <a:r>
              <a:t>• Extensive experience in highly regulated industries</a:t>
            </a:r>
            <a:br/>
            <a:r>
              <a:t>• Technology + AI law intersection, licensing, compliance standards</a:t>
            </a:r>
            <a:br/>
            <a:r>
              <a:t>• SOC2, HIPAA, data privacy, operational governance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76072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73B8D4"/>
                </a:solidFill>
                <a:latin typeface="Arial"/>
              </a:defRPr>
            </a:pPr>
            <a:r>
              <a:t>multinex.ai/team — Full team registry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